
<file path=[Content_Types].xml><?xml version="1.0" encoding="utf-8"?>
<Types xmlns="http://schemas.openxmlformats.org/package/2006/content-types">
  <Default Extension="mp3" ContentType="audio/unknown"/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63" r:id="rId3"/>
    <p:sldId id="431" r:id="rId4"/>
    <p:sldId id="424" r:id="rId5"/>
    <p:sldId id="415" r:id="rId6"/>
    <p:sldId id="436" r:id="rId7"/>
    <p:sldId id="278" r:id="rId8"/>
    <p:sldId id="438" r:id="rId9"/>
    <p:sldId id="428" r:id="rId10"/>
    <p:sldId id="421" r:id="rId11"/>
    <p:sldId id="434" r:id="rId12"/>
    <p:sldId id="435" r:id="rId13"/>
    <p:sldId id="437" r:id="rId14"/>
    <p:sldId id="442" r:id="rId15"/>
    <p:sldId id="426" r:id="rId16"/>
    <p:sldId id="443" r:id="rId17"/>
    <p:sldId id="432" r:id="rId18"/>
    <p:sldId id="427" r:id="rId19"/>
    <p:sldId id="440" r:id="rId20"/>
    <p:sldId id="408" r:id="rId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4" autoAdjust="0"/>
    <p:restoredTop sz="86474" autoAdjust="0"/>
  </p:normalViewPr>
  <p:slideViewPr>
    <p:cSldViewPr>
      <p:cViewPr>
        <p:scale>
          <a:sx n="64" d="100"/>
          <a:sy n="64" d="100"/>
        </p:scale>
        <p:origin x="-150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78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5.xml"/><Relationship Id="rId2" Type="http://schemas.openxmlformats.org/officeDocument/2006/relationships/slide" Target="slides/slide8.xml"/><Relationship Id="rId1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9295-DCE9-4707-BE17-EA29CE67EDC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F15A9-E96E-45F3-8387-D241435B13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0962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F15A9-E96E-45F3-8387-D241435B13AB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2809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F15A9-E96E-45F3-8387-D241435B13AB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3511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F15A9-E96E-45F3-8387-D241435B13AB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7779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F15A9-E96E-45F3-8387-D241435B13AB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2267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F15A9-E96E-45F3-8387-D241435B13AB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591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F15A9-E96E-45F3-8387-D241435B13AB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7189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8C22E9B-D411-4BD6-B2D9-0FC3EB363FB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advTm="1391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advTm="1391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advTm="1391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advTm="1391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8C22E9B-D411-4BD6-B2D9-0FC3EB363FB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8C22E9B-D411-4BD6-B2D9-0FC3EB363FB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advTm="1391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8C22E9B-D411-4BD6-B2D9-0FC3EB363FB1}" type="datetimeFigureOut">
              <a:rPr lang="pl-PL" smtClean="0"/>
              <a:pPr/>
              <a:t>2020-06-16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1391">
    <p:fad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p3"/><Relationship Id="rId7" Type="http://schemas.openxmlformats.org/officeDocument/2006/relationships/image" Target="../media/image2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21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p3"/><Relationship Id="rId7" Type="http://schemas.openxmlformats.org/officeDocument/2006/relationships/image" Target="../media/image2.emf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35696" y="-171400"/>
            <a:ext cx="7308304" cy="3168352"/>
          </a:xfrm>
        </p:spPr>
        <p:txBody>
          <a:bodyPr>
            <a:noAutofit/>
          </a:bodyPr>
          <a:lstStyle/>
          <a:p>
            <a:pPr algn="ctr"/>
            <a:r>
              <a:rPr lang="pl-PL" sz="4000" b="1" dirty="0">
                <a:solidFill>
                  <a:srgbClr val="1D4F2C"/>
                </a:solidFill>
                <a:latin typeface="CG Times" pitchFamily="18" charset="0"/>
              </a:rPr>
              <a:t/>
            </a:r>
            <a:br>
              <a:rPr lang="pl-PL" sz="4000" b="1" dirty="0">
                <a:solidFill>
                  <a:srgbClr val="1D4F2C"/>
                </a:solidFill>
                <a:latin typeface="CG Times" pitchFamily="18" charset="0"/>
              </a:rPr>
            </a:br>
            <a:r>
              <a:rPr lang="pl-PL" sz="4000" dirty="0">
                <a:solidFill>
                  <a:srgbClr val="1D4F2C"/>
                </a:solidFill>
                <a:latin typeface="CG Times" pitchFamily="18" charset="0"/>
              </a:rPr>
              <a:t/>
            </a:r>
            <a:br>
              <a:rPr lang="pl-PL" sz="4000" dirty="0">
                <a:solidFill>
                  <a:srgbClr val="1D4F2C"/>
                </a:solidFill>
                <a:latin typeface="CG Times" pitchFamily="18" charset="0"/>
              </a:rPr>
            </a:br>
            <a:r>
              <a:rPr lang="pl-PL" sz="4000" dirty="0">
                <a:solidFill>
                  <a:srgbClr val="1D4F2C"/>
                </a:solidFill>
                <a:latin typeface="CG Times" pitchFamily="18" charset="0"/>
              </a:rPr>
              <a:t/>
            </a:r>
            <a:br>
              <a:rPr lang="pl-PL" sz="4000" dirty="0">
                <a:solidFill>
                  <a:srgbClr val="1D4F2C"/>
                </a:solidFill>
                <a:latin typeface="CG Times" pitchFamily="18" charset="0"/>
              </a:rPr>
            </a:br>
            <a:r>
              <a:rPr lang="en-GB" sz="4000" b="1" dirty="0" err="1">
                <a:solidFill>
                  <a:srgbClr val="1D4F2C"/>
                </a:solidFill>
              </a:rPr>
              <a:t>Miejski</a:t>
            </a:r>
            <a:r>
              <a:rPr lang="en-GB" sz="4000" b="1" dirty="0">
                <a:solidFill>
                  <a:srgbClr val="1D4F2C"/>
                </a:solidFill>
              </a:rPr>
              <a:t> Ośrodek </a:t>
            </a:r>
            <a:r>
              <a:rPr lang="pl-PL" sz="4000" b="1" dirty="0">
                <a:solidFill>
                  <a:srgbClr val="1D4F2C"/>
                </a:solidFill>
              </a:rPr>
              <a:t/>
            </a:r>
            <a:br>
              <a:rPr lang="pl-PL" sz="4000" b="1" dirty="0">
                <a:solidFill>
                  <a:srgbClr val="1D4F2C"/>
                </a:solidFill>
              </a:rPr>
            </a:br>
            <a:r>
              <a:rPr lang="en-GB" sz="4000" b="1" dirty="0" err="1">
                <a:solidFill>
                  <a:srgbClr val="1D4F2C"/>
                </a:solidFill>
              </a:rPr>
              <a:t>Pomocy</a:t>
            </a:r>
            <a:r>
              <a:rPr lang="en-GB" sz="4000" b="1" dirty="0">
                <a:solidFill>
                  <a:srgbClr val="1D4F2C"/>
                </a:solidFill>
              </a:rPr>
              <a:t> Społecznej</a:t>
            </a:r>
            <a:r>
              <a:rPr lang="pl-PL" sz="4000" b="1" dirty="0">
                <a:solidFill>
                  <a:srgbClr val="1D4F2C"/>
                </a:solidFill>
              </a:rPr>
              <a:t/>
            </a:r>
            <a:br>
              <a:rPr lang="pl-PL" sz="4000" b="1" dirty="0">
                <a:solidFill>
                  <a:srgbClr val="1D4F2C"/>
                </a:solidFill>
              </a:rPr>
            </a:br>
            <a:r>
              <a:rPr lang="en-GB" sz="4000" b="1" dirty="0">
                <a:solidFill>
                  <a:srgbClr val="1D4F2C"/>
                </a:solidFill>
              </a:rPr>
              <a:t> w </a:t>
            </a:r>
            <a:r>
              <a:rPr lang="en-GB" sz="4000" b="1" dirty="0" err="1" smtClean="0">
                <a:solidFill>
                  <a:srgbClr val="1D4F2C"/>
                </a:solidFill>
              </a:rPr>
              <a:t>Przasnyszu</a:t>
            </a:r>
            <a:r>
              <a:rPr lang="pl-PL" sz="5800" dirty="0"/>
              <a:t/>
            </a:r>
            <a:br>
              <a:rPr lang="pl-PL" sz="5800" dirty="0"/>
            </a:br>
            <a:r>
              <a:rPr lang="pl-PL" sz="4000" dirty="0" smtClean="0">
                <a:solidFill>
                  <a:srgbClr val="0070C0"/>
                </a:solidFill>
              </a:rPr>
              <a:t>WOLONTARIUSZ ROKU 2019</a:t>
            </a:r>
            <a:endParaRPr lang="pl-PL" sz="4000" dirty="0">
              <a:solidFill>
                <a:srgbClr val="0070C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95536" y="3357265"/>
            <a:ext cx="8352928" cy="2664024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pl-PL" sz="3800" b="1" dirty="0" smtClean="0">
                <a:latin typeface="+mj-lt"/>
              </a:rPr>
              <a:t>     „Pamiętaj, że kiedykolwiek będziesz potrzebował pomocnej dłoni, znajdziesz ją na końcu własnego ramienia. </a:t>
            </a:r>
          </a:p>
          <a:p>
            <a:pPr algn="just"/>
            <a:r>
              <a:rPr lang="pl-PL" sz="3800" b="1" dirty="0" smtClean="0">
                <a:latin typeface="+mj-lt"/>
              </a:rPr>
              <a:t>      Z wiekiem odkryjesz, że masz dwie ręce: jedną do pomagania sobie, a drugą do pomagania innym.”</a:t>
            </a:r>
          </a:p>
          <a:p>
            <a:r>
              <a:rPr lang="pl-PL" sz="2400" b="1" dirty="0" smtClean="0">
                <a:latin typeface="+mj-lt"/>
              </a:rPr>
              <a:t>— Sam </a:t>
            </a:r>
            <a:r>
              <a:rPr lang="pl-PL" sz="2400" b="1" dirty="0" err="1" smtClean="0">
                <a:latin typeface="+mj-lt"/>
              </a:rPr>
              <a:t>Levenson</a:t>
            </a:r>
            <a:endParaRPr lang="pl-PL" sz="2400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endParaRPr lang="pl-PL" sz="1400" dirty="0" smtClean="0">
              <a:solidFill>
                <a:schemeClr val="tx2">
                  <a:lumMod val="75000"/>
                </a:schemeClr>
              </a:solidFill>
              <a:latin typeface="Albertus" pitchFamily="34" charset="0"/>
            </a:endParaRPr>
          </a:p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endParaRPr lang="pl-PL" sz="1800" b="1" dirty="0" smtClean="0">
              <a:solidFill>
                <a:srgbClr val="262626"/>
              </a:solidFill>
              <a:latin typeface="Albertus" pitchFamily="34" charset="0"/>
            </a:endParaRPr>
          </a:p>
          <a:p>
            <a:r>
              <a:rPr lang="pl-PL" sz="1800" b="1" dirty="0" smtClean="0">
                <a:solidFill>
                  <a:srgbClr val="262626"/>
                </a:solidFill>
                <a:latin typeface="Albertus" pitchFamily="34" charset="0"/>
              </a:rPr>
              <a:t>Przasnysz,  </a:t>
            </a:r>
            <a:r>
              <a:rPr lang="pl-PL" sz="1800" b="1" dirty="0" smtClean="0">
                <a:solidFill>
                  <a:schemeClr val="tx1"/>
                </a:solidFill>
                <a:latin typeface="Albertus" pitchFamily="34" charset="0"/>
              </a:rPr>
              <a:t>……………</a:t>
            </a:r>
            <a:r>
              <a:rPr lang="pl-PL" sz="1800" b="1" dirty="0" smtClean="0">
                <a:solidFill>
                  <a:srgbClr val="262626"/>
                </a:solidFill>
                <a:latin typeface="Albertus" pitchFamily="34" charset="0"/>
              </a:rPr>
              <a:t>2020r.</a:t>
            </a:r>
            <a:endParaRPr lang="en-GB" sz="1800" b="1" dirty="0" smtClean="0">
              <a:solidFill>
                <a:srgbClr val="262626"/>
              </a:solidFill>
              <a:latin typeface="Albertus" pitchFamily="34" charset="0"/>
            </a:endParaRPr>
          </a:p>
          <a:p>
            <a:r>
              <a:rPr lang="pl-PL" sz="1600" dirty="0" smtClean="0">
                <a:solidFill>
                  <a:schemeClr val="tx2">
                    <a:lumMod val="75000"/>
                  </a:schemeClr>
                </a:solidFill>
                <a:latin typeface="CG Times" pitchFamily="18" charset="0"/>
              </a:rPr>
              <a:t> </a:t>
            </a:r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0" y="188913"/>
          <a:ext cx="2663825" cy="259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" r:id="rId6" imgW="1865880" imgH="1865880" progId="">
                  <p:embed/>
                </p:oleObj>
              </mc:Choice>
              <mc:Fallback>
                <p:oleObj r:id="rId6" imgW="1865880" imgH="1865880" progId="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913"/>
                        <a:ext cx="2663825" cy="2595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ensound-cute">
            <a:hlinkClick r:id="" action="ppaction://media"/>
            <a:extLst>
              <a:ext uri="{FF2B5EF4-FFF2-40B4-BE49-F238E27FC236}">
                <a16:creationId xmlns:a16="http://schemas.microsoft.com/office/drawing/2014/main" xmlns="" id="{BB7FDB28-1460-44B6-A2DD-EF41494040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7504" y="6324917"/>
            <a:ext cx="487363" cy="48736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698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100" dirty="0" smtClean="0">
                <a:latin typeface="Bahnschrift" panose="020B0502040204020203" pitchFamily="34" charset="0"/>
              </a:rPr>
              <a:t>Weronika Dudek </a:t>
            </a:r>
            <a:r>
              <a:rPr lang="pl-PL" sz="2400" dirty="0">
                <a:latin typeface="Bahnschrift" panose="020B0502040204020203" pitchFamily="34" charset="0"/>
              </a:rPr>
              <a:t/>
            </a:r>
            <a:br>
              <a:rPr lang="pl-PL" sz="2400" dirty="0">
                <a:latin typeface="Bahnschrift" panose="020B0502040204020203" pitchFamily="34" charset="0"/>
              </a:rPr>
            </a:br>
            <a:r>
              <a:rPr lang="pl-PL" sz="2200" dirty="0">
                <a:latin typeface="Bahnschrift" panose="020B0502040204020203" pitchFamily="34" charset="0"/>
              </a:rPr>
              <a:t>Wolontariusz Parafialno – Uczniowskiego </a:t>
            </a:r>
            <a:br>
              <a:rPr lang="pl-PL" sz="2200" dirty="0">
                <a:latin typeface="Bahnschrift" panose="020B0502040204020203" pitchFamily="34" charset="0"/>
              </a:rPr>
            </a:br>
            <a:r>
              <a:rPr lang="pl-PL" sz="2200" dirty="0">
                <a:latin typeface="Bahnschrift" panose="020B0502040204020203" pitchFamily="34" charset="0"/>
              </a:rPr>
              <a:t>Klubu Sportowego „Emmanuel” w Przasnyszu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629514"/>
            <a:ext cx="3264260" cy="2175641"/>
          </a:xfrm>
          <a:prstGeom prst="roundRect">
            <a:avLst>
              <a:gd name="adj" fmla="val 16667"/>
            </a:avLst>
          </a:prstGeom>
          <a:ln w="5715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625" y="1419224"/>
            <a:ext cx="4238175" cy="2383973"/>
          </a:xfrm>
          <a:prstGeom prst="roundRect">
            <a:avLst>
              <a:gd name="adj" fmla="val 16667"/>
            </a:avLst>
          </a:prstGeom>
          <a:ln w="5715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5819"/>
            <a:ext cx="4324940" cy="2882589"/>
          </a:xfrm>
          <a:prstGeom prst="roundRect">
            <a:avLst>
              <a:gd name="adj" fmla="val 16667"/>
            </a:avLst>
          </a:prstGeom>
          <a:ln w="5715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65" y="3815907"/>
            <a:ext cx="4783296" cy="2571750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75" y="4009758"/>
            <a:ext cx="2843808" cy="2859782"/>
          </a:xfrm>
          <a:prstGeom prst="ellipse">
            <a:avLst/>
          </a:prstGeom>
          <a:ln w="190500" cap="rnd">
            <a:solidFill>
              <a:srgbClr val="92D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4328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18999"/>
            <a:ext cx="4315792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100" dirty="0" smtClean="0">
                <a:latin typeface="Bahnschrift" panose="020B0502040204020203" pitchFamily="34" charset="0"/>
              </a:rPr>
              <a:t>Damian Kowalski</a:t>
            </a:r>
            <a:r>
              <a:rPr lang="pl-PL" sz="2400" dirty="0" smtClean="0">
                <a:latin typeface="Bahnschrift" panose="020B0502040204020203" pitchFamily="34" charset="0"/>
              </a:rPr>
              <a:t/>
            </a:r>
            <a:br>
              <a:rPr lang="pl-PL" sz="2400" dirty="0" smtClean="0">
                <a:latin typeface="Bahnschrift" panose="020B0502040204020203" pitchFamily="34" charset="0"/>
              </a:rPr>
            </a:br>
            <a:r>
              <a:rPr lang="pl-PL" sz="27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pl-PL" sz="22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Wolontariusz Środowiskowego Domu Samopomocy</a:t>
            </a:r>
            <a:br>
              <a:rPr lang="pl-PL" sz="22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2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w Przasnyszu </a:t>
            </a:r>
            <a:endParaRPr lang="pl-PL" sz="2200" dirty="0">
              <a:latin typeface="Bahnschrift" panose="020B0502040204020203" pitchFamily="34" charset="0"/>
            </a:endParaRPr>
          </a:p>
        </p:txBody>
      </p:sp>
      <p:pic>
        <p:nvPicPr>
          <p:cNvPr id="7" name="Symbol zastępczy zawartości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839" y="1417638"/>
            <a:ext cx="4108641" cy="2741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564" y="4260529"/>
            <a:ext cx="3997691" cy="2667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45102736"/>
      </p:ext>
    </p:extLst>
  </p:cSld>
  <p:clrMapOvr>
    <a:masterClrMapping/>
  </p:clrMapOvr>
  <p:transition advTm="4328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371090"/>
            <a:ext cx="3987177" cy="5316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417638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latin typeface="Bahnschrift" panose="020B0502040204020203" pitchFamily="34" charset="0"/>
              </a:rPr>
              <a:t>Martyna Miecznikowska</a:t>
            </a:r>
            <a:br>
              <a:rPr lang="pl-PL" sz="2800" dirty="0">
                <a:latin typeface="Bahnschrift" panose="020B0502040204020203" pitchFamily="34" charset="0"/>
              </a:rPr>
            </a:br>
            <a:r>
              <a:rPr lang="pl-PL" sz="28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Wolontariusz Szkoły Podstawowej nr 2 </a:t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 im. </a:t>
            </a:r>
            <a:r>
              <a:rPr lang="pl-PL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H.Sienkiewicza</a:t>
            </a: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 w Przasnyszu </a:t>
            </a:r>
          </a:p>
        </p:txBody>
      </p:sp>
    </p:spTree>
    <p:extLst>
      <p:ext uri="{BB962C8B-B14F-4D97-AF65-F5344CB8AC3E}">
        <p14:creationId xmlns:p14="http://schemas.microsoft.com/office/powerpoint/2010/main" val="3377631377"/>
      </p:ext>
    </p:extLst>
  </p:cSld>
  <p:clrMapOvr>
    <a:masterClrMapping/>
  </p:clrMapOvr>
  <p:transition advTm="672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417638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Zuzanna </a:t>
            </a:r>
            <a:r>
              <a:rPr lang="pl-PL" sz="28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Guzowicz</a:t>
            </a:r>
            <a:r>
              <a:rPr lang="pl-PL" sz="28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i Julia Milewska</a:t>
            </a:r>
            <a:r>
              <a:rPr lang="pl-PL" sz="2800" i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2800" i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Wolontariuszki  </a:t>
            </a: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Szkoły Podstawowej nr 3 w Przasnyszu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9813" y="1482725"/>
            <a:ext cx="4524375" cy="4524375"/>
          </a:xfrm>
          <a:prstGeom prst="roundRect">
            <a:avLst>
              <a:gd name="adj" fmla="val 16667"/>
            </a:avLst>
          </a:prstGeom>
          <a:ln w="5715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32094079"/>
      </p:ext>
    </p:extLst>
  </p:cSld>
  <p:clrMapOvr>
    <a:masterClrMapping/>
  </p:clrMapOvr>
  <p:transition advTm="672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44824"/>
            <a:ext cx="6029256" cy="4525962"/>
          </a:xfrm>
          <a:prstGeom prst="roundRect">
            <a:avLst>
              <a:gd name="adj" fmla="val 16667"/>
            </a:avLst>
          </a:prstGeom>
          <a:ln w="5715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pl-PL" sz="28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Magdalena </a:t>
            </a:r>
            <a:r>
              <a:rPr lang="pl-PL" sz="28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Goździewska</a:t>
            </a:r>
            <a:r>
              <a:rPr lang="pl-PL" sz="28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i Zuzanna </a:t>
            </a:r>
            <a:r>
              <a:rPr lang="pl-PL" sz="28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Goździewska</a:t>
            </a:r>
            <a:r>
              <a:rPr lang="pl-PL" sz="2400" dirty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pl-PL" sz="24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Wolontariuszki  </a:t>
            </a: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Szkoły Podstawowej nr 1 </a:t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im. Kawalerów Orderu Uśmiechu </a:t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 z Oddziałami Integracyjnymi </a:t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w Przasnyszu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380933061"/>
      </p:ext>
    </p:extLst>
  </p:cSld>
  <p:clrMapOvr>
    <a:masterClrMapping/>
  </p:clrMapOvr>
  <p:transition advTm="1391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5957" y="3331638"/>
            <a:ext cx="4293096" cy="2862064"/>
          </a:xfrm>
          <a:prstGeom prst="roundRect">
            <a:avLst>
              <a:gd name="adj" fmla="val 16667"/>
            </a:avLst>
          </a:prstGeom>
          <a:ln w="5715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3686" y="3138905"/>
            <a:ext cx="4524375" cy="3016250"/>
          </a:xfrm>
          <a:prstGeom prst="roundRect">
            <a:avLst>
              <a:gd name="adj" fmla="val 16667"/>
            </a:avLst>
          </a:prstGeom>
          <a:ln w="5715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1417638"/>
          </a:xfrm>
        </p:spPr>
        <p:txBody>
          <a:bodyPr>
            <a:normAutofit/>
          </a:bodyPr>
          <a:lstStyle/>
          <a:p>
            <a:pPr algn="ctr"/>
            <a:r>
              <a:rPr lang="pl-PL" sz="31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Wiktoria Roman</a:t>
            </a:r>
            <a:r>
              <a:rPr lang="pl-PL" sz="3600" dirty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pl-PL" sz="36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200" dirty="0">
                <a:solidFill>
                  <a:schemeClr val="tx1"/>
                </a:solidFill>
                <a:latin typeface="Bahnschrift" panose="020B0502040204020203" pitchFamily="34" charset="0"/>
              </a:rPr>
              <a:t>Wolontariusz Szkoły Podstawowej Specjalnej </a:t>
            </a:r>
            <a:br>
              <a:rPr lang="pl-PL" sz="22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200" dirty="0">
                <a:solidFill>
                  <a:schemeClr val="tx1"/>
                </a:solidFill>
                <a:latin typeface="Bahnschrift" panose="020B0502040204020203" pitchFamily="34" charset="0"/>
              </a:rPr>
              <a:t>z Oddziałami Przedszkolnymi </a:t>
            </a:r>
            <a:r>
              <a:rPr lang="pl-PL" sz="22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„JESTEM” w </a:t>
            </a:r>
            <a:r>
              <a:rPr lang="pl-PL" sz="2200" dirty="0">
                <a:solidFill>
                  <a:schemeClr val="tx1"/>
                </a:solidFill>
                <a:latin typeface="Bahnschrift" panose="020B0502040204020203" pitchFamily="34" charset="0"/>
              </a:rPr>
              <a:t>Przasnyszu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4" y="1703175"/>
            <a:ext cx="4038600" cy="2692400"/>
          </a:xfrm>
          <a:prstGeom prst="roundRect">
            <a:avLst>
              <a:gd name="adj" fmla="val 16667"/>
            </a:avLst>
          </a:prstGeom>
          <a:ln w="5715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14" y="4395575"/>
            <a:ext cx="2951820" cy="1967880"/>
          </a:xfrm>
          <a:prstGeom prst="roundRect">
            <a:avLst>
              <a:gd name="adj" fmla="val 16667"/>
            </a:avLst>
          </a:prstGeom>
          <a:ln w="5715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25" y="1362193"/>
            <a:ext cx="2905175" cy="1936783"/>
          </a:xfrm>
          <a:prstGeom prst="ellipse">
            <a:avLst/>
          </a:prstGeom>
          <a:ln w="5715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Tm="22141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84784"/>
            <a:ext cx="3932342" cy="5243124"/>
          </a:xfrm>
          <a:prstGeom prst="roundRect">
            <a:avLst>
              <a:gd name="adj" fmla="val 16667"/>
            </a:avLst>
          </a:prstGeom>
          <a:ln w="5715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solidFill>
                  <a:schemeClr val="tx1"/>
                </a:solidFill>
                <a:latin typeface="Bahnschrift" panose="020B0502040204020203" pitchFamily="34" charset="0"/>
              </a:rPr>
              <a:t>Patryk </a:t>
            </a:r>
            <a:r>
              <a:rPr lang="pl-PL" sz="2800" dirty="0" err="1">
                <a:solidFill>
                  <a:schemeClr val="tx1"/>
                </a:solidFill>
                <a:latin typeface="Bahnschrift" panose="020B0502040204020203" pitchFamily="34" charset="0"/>
              </a:rPr>
              <a:t>Budnicki</a:t>
            </a:r>
            <a:r>
              <a:rPr lang="pl-PL" sz="2800" dirty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pl-PL" sz="28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Wolontariusz pomagający osobie niepełnosprawnej w rodzinnym domu w Przasnyszu</a:t>
            </a:r>
            <a:r>
              <a:rPr lang="pl-PL" sz="28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727852569"/>
      </p:ext>
    </p:extLst>
  </p:cSld>
  <p:clrMapOvr>
    <a:masterClrMapping/>
  </p:clrMapOvr>
  <p:transition advTm="1391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hangingPunct="0"/>
            <a:r>
              <a:rPr lang="pl-PL" sz="3100" dirty="0" smtClean="0">
                <a:latin typeface="Bahnschrift" panose="020B0502040204020203" pitchFamily="34" charset="0"/>
              </a:rPr>
              <a:t>Kaja Katarzyna Kaczyńska </a:t>
            </a:r>
            <a:r>
              <a:rPr lang="pl-PL" sz="2400" dirty="0">
                <a:latin typeface="Bahnschrift" panose="020B0502040204020203" pitchFamily="34" charset="0"/>
              </a:rPr>
              <a:t/>
            </a:r>
            <a:br>
              <a:rPr lang="pl-PL" sz="2400" dirty="0">
                <a:latin typeface="Bahnschrift" panose="020B0502040204020203" pitchFamily="34" charset="0"/>
              </a:rPr>
            </a:br>
            <a:r>
              <a:rPr lang="pl-PL" sz="2200" dirty="0">
                <a:latin typeface="Bahnschrift" panose="020B0502040204020203" pitchFamily="34" charset="0"/>
              </a:rPr>
              <a:t>Wolontariusz wyróżniający się w wolontariacie akcyjnym</a:t>
            </a:r>
            <a:r>
              <a:rPr lang="pl-PL" sz="2400" dirty="0">
                <a:latin typeface="Bahnschrift" panose="020B0502040204020203" pitchFamily="34" charset="0"/>
              </a:rPr>
              <a:t/>
            </a:r>
            <a:br>
              <a:rPr lang="pl-PL" sz="2400" dirty="0">
                <a:latin typeface="Bahnschrift" panose="020B0502040204020203" pitchFamily="34" charset="0"/>
              </a:rPr>
            </a:br>
            <a:endParaRPr lang="pl-PL" sz="2400" dirty="0">
              <a:latin typeface="Bahnschrift" panose="020B0502040204020203" pitchFamily="34" charset="0"/>
            </a:endParaRPr>
          </a:p>
        </p:txBody>
      </p:sp>
      <p:pic>
        <p:nvPicPr>
          <p:cNvPr id="4" name="Symbol zastępczy zawartości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94" y="1252635"/>
            <a:ext cx="4860032" cy="3250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3770309" cy="2523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Symbol zastępczy zawartości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60" y="4152058"/>
            <a:ext cx="4324940" cy="2882589"/>
          </a:xfrm>
          <a:prstGeom prst="roundRect">
            <a:avLst>
              <a:gd name="adj" fmla="val 16667"/>
            </a:avLst>
          </a:prstGeom>
          <a:ln w="5715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9" y="3560214"/>
            <a:ext cx="4544148" cy="3038899"/>
          </a:xfrm>
          <a:prstGeom prst="ellipse">
            <a:avLst/>
          </a:prstGeom>
          <a:ln w="190500" cap="rnd">
            <a:solidFill>
              <a:srgbClr val="92D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78245042"/>
      </p:ext>
    </p:extLst>
  </p:cSld>
  <p:clrMapOvr>
    <a:masterClrMapping/>
  </p:clrMapOvr>
  <p:transition advTm="114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ojars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81078"/>
            <a:ext cx="4741035" cy="3555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1417638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solidFill>
                  <a:schemeClr val="tx1"/>
                </a:solidFill>
                <a:latin typeface="Bahnschrift" panose="020B0502040204020203" pitchFamily="34" charset="0"/>
              </a:rPr>
              <a:t>Urszula Hanna Bojarska</a:t>
            </a:r>
            <a:r>
              <a:rPr lang="pl-PL" sz="2400" i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2400" i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Wolontariusz z najdłuższym stażem </a:t>
            </a:r>
            <a:r>
              <a:rPr lang="pl-PL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wolontarystycznym</a:t>
            </a:r>
            <a:endParaRPr lang="pl-PL" sz="2000" dirty="0">
              <a:latin typeface="Bahnschrift" panose="020B0502040204020203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01" y="4581128"/>
            <a:ext cx="4066275" cy="2116220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Symbol zastępczy zawartości 3" descr="Bojars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230655"/>
            <a:ext cx="4788024" cy="3591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402084"/>
            <a:ext cx="4402965" cy="2304256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82" y="1481137"/>
            <a:ext cx="3814110" cy="5085481"/>
          </a:xfrm>
          <a:prstGeom prst="roundRect">
            <a:avLst>
              <a:gd name="adj" fmla="val 16667"/>
            </a:avLst>
          </a:prstGeom>
          <a:ln w="5715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/>
              <a:t>Wojciech Długokęcki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000" dirty="0" smtClean="0"/>
              <a:t>Wolontariusz działający w Ośrodku Pomocy Kryzysowej 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735724500"/>
      </p:ext>
    </p:extLst>
  </p:cSld>
  <p:clrMapOvr>
    <a:masterClrMapping/>
  </p:clrMapOvr>
  <p:transition advTm="1391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39154"/>
            <a:ext cx="8291264" cy="1417638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Zuzanna Wiśniewska</a:t>
            </a:r>
            <a:r>
              <a:rPr lang="pl-PL" sz="1600" dirty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pl-PL" sz="16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Wolontariusz </a:t>
            </a: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Roku </a:t>
            </a:r>
            <a:r>
              <a:rPr lang="pl-PL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2019</a:t>
            </a: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 Szkoły Podstawowej nr 1 z Oddziałami Integracyjnymi </a:t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im. Kawalerów Orderu Uśmiechu w Przasnyszu </a:t>
            </a:r>
          </a:p>
        </p:txBody>
      </p:sp>
      <p:pic>
        <p:nvPicPr>
          <p:cNvPr id="6" name="Symbol zastępczy zawartości 5" descr="IMG_20161208_08454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106393" y="2329795"/>
            <a:ext cx="6037607" cy="4528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Symbol zastępczy zawartości 4" descr="IMG_20161201_1447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88840"/>
            <a:ext cx="4903244" cy="3677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ransition advTm="22141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195736" y="0"/>
            <a:ext cx="6696744" cy="3645024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 err="1">
                <a:solidFill>
                  <a:srgbClr val="1D4F2C"/>
                </a:solidFill>
                <a:latin typeface="Century Gothic" panose="020B0502020202020204" pitchFamily="34" charset="0"/>
              </a:rPr>
              <a:t>Miejski</a:t>
            </a:r>
            <a:r>
              <a:rPr lang="en-GB" sz="4000" b="1" dirty="0">
                <a:solidFill>
                  <a:srgbClr val="1D4F2C"/>
                </a:solidFill>
                <a:latin typeface="Century Gothic" panose="020B0502020202020204" pitchFamily="34" charset="0"/>
              </a:rPr>
              <a:t> Ośrodek </a:t>
            </a:r>
            <a:r>
              <a:rPr lang="pl-PL" sz="4000" b="1" dirty="0">
                <a:solidFill>
                  <a:srgbClr val="1D4F2C"/>
                </a:solidFill>
                <a:latin typeface="Century Gothic" panose="020B0502020202020204" pitchFamily="34" charset="0"/>
              </a:rPr>
              <a:t/>
            </a:r>
            <a:br>
              <a:rPr lang="pl-PL" sz="4000" b="1" dirty="0">
                <a:solidFill>
                  <a:srgbClr val="1D4F2C"/>
                </a:solidFill>
                <a:latin typeface="Century Gothic" panose="020B0502020202020204" pitchFamily="34" charset="0"/>
              </a:rPr>
            </a:br>
            <a:r>
              <a:rPr lang="en-GB" sz="4000" b="1" dirty="0" err="1">
                <a:solidFill>
                  <a:srgbClr val="1D4F2C"/>
                </a:solidFill>
                <a:latin typeface="Century Gothic" panose="020B0502020202020204" pitchFamily="34" charset="0"/>
              </a:rPr>
              <a:t>Pomocy</a:t>
            </a:r>
            <a:r>
              <a:rPr lang="en-GB" sz="4000" b="1" dirty="0">
                <a:solidFill>
                  <a:srgbClr val="1D4F2C"/>
                </a:solidFill>
                <a:latin typeface="Century Gothic" panose="020B0502020202020204" pitchFamily="34" charset="0"/>
              </a:rPr>
              <a:t> Społecznej </a:t>
            </a:r>
            <a:r>
              <a:rPr lang="pl-PL" sz="4000" b="1" dirty="0">
                <a:solidFill>
                  <a:srgbClr val="1D4F2C"/>
                </a:solidFill>
                <a:latin typeface="Century Gothic" panose="020B0502020202020204" pitchFamily="34" charset="0"/>
              </a:rPr>
              <a:t/>
            </a:r>
            <a:br>
              <a:rPr lang="pl-PL" sz="4000" b="1" dirty="0">
                <a:solidFill>
                  <a:srgbClr val="1D4F2C"/>
                </a:solidFill>
                <a:latin typeface="Century Gothic" panose="020B0502020202020204" pitchFamily="34" charset="0"/>
              </a:rPr>
            </a:br>
            <a:r>
              <a:rPr lang="en-GB" sz="4000" b="1" dirty="0">
                <a:solidFill>
                  <a:srgbClr val="1D4F2C"/>
                </a:solidFill>
                <a:latin typeface="Century Gothic" panose="020B0502020202020204" pitchFamily="34" charset="0"/>
              </a:rPr>
              <a:t>w Przasnyszu</a:t>
            </a:r>
            <a:r>
              <a:rPr lang="pl-PL" sz="2400" b="1" i="1" dirty="0">
                <a:solidFill>
                  <a:srgbClr val="1D4F2C"/>
                </a:solidFill>
                <a:latin typeface="CG Times" pitchFamily="18" charset="0"/>
              </a:rPr>
              <a:t/>
            </a:r>
            <a:br>
              <a:rPr lang="pl-PL" sz="2400" b="1" i="1" dirty="0">
                <a:solidFill>
                  <a:srgbClr val="1D4F2C"/>
                </a:solidFill>
                <a:latin typeface="CG Times" pitchFamily="18" charset="0"/>
              </a:rPr>
            </a:br>
            <a:r>
              <a:rPr lang="pl-PL" sz="5800" dirty="0">
                <a:latin typeface="Algerian" pitchFamily="82" charset="0"/>
              </a:rPr>
              <a:t/>
            </a:r>
            <a:br>
              <a:rPr lang="pl-PL" sz="5800" dirty="0">
                <a:latin typeface="Algerian" pitchFamily="82" charset="0"/>
              </a:rPr>
            </a:br>
            <a:r>
              <a:rPr lang="pl-PL" sz="4000" dirty="0">
                <a:solidFill>
                  <a:srgbClr val="0070C0"/>
                </a:solidFill>
                <a:latin typeface="Algerian" pitchFamily="82" charset="0"/>
              </a:rPr>
              <a:t>WOLONTARIUSZ ROKU </a:t>
            </a:r>
            <a:r>
              <a:rPr lang="pl-PL" sz="4000" dirty="0" smtClean="0">
                <a:solidFill>
                  <a:srgbClr val="0070C0"/>
                </a:solidFill>
                <a:latin typeface="Algerian" pitchFamily="82" charset="0"/>
              </a:rPr>
              <a:t>2019</a:t>
            </a:r>
            <a:endParaRPr lang="pl-PL" sz="4000" dirty="0">
              <a:solidFill>
                <a:srgbClr val="0070C0"/>
              </a:solidFill>
              <a:latin typeface="Algerian" pitchFamily="8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3568" y="3212976"/>
            <a:ext cx="8280920" cy="2160240"/>
          </a:xfrm>
        </p:spPr>
        <p:txBody>
          <a:bodyPr>
            <a:normAutofit fontScale="62500" lnSpcReduction="20000"/>
          </a:bodyPr>
          <a:lstStyle/>
          <a:p>
            <a:endParaRPr lang="pl-PL" sz="3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just"/>
            <a:endParaRPr lang="pl-PL" sz="2300" dirty="0" smtClean="0">
              <a:latin typeface="+mj-lt"/>
            </a:endParaRPr>
          </a:p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r>
              <a:rPr lang="pl-PL" sz="3400" b="1" dirty="0" smtClean="0">
                <a:latin typeface="+mj-lt"/>
              </a:rPr>
              <a:t>"Życia nie można wybrać, ale można z niego coś zrobić." </a:t>
            </a:r>
            <a:endParaRPr lang="pl-PL" sz="3400" b="1" dirty="0">
              <a:latin typeface="+mj-lt"/>
            </a:endParaRPr>
          </a:p>
          <a:p>
            <a:r>
              <a:rPr lang="pl-PL" sz="2000" b="1" dirty="0">
                <a:latin typeface="+mj-lt"/>
              </a:rPr>
              <a:t>Peter </a:t>
            </a:r>
            <a:r>
              <a:rPr lang="pl-PL" sz="2000" b="1" dirty="0" err="1">
                <a:latin typeface="+mj-lt"/>
              </a:rPr>
              <a:t>Lippert</a:t>
            </a:r>
            <a:endParaRPr lang="pl-PL" sz="2000" b="1" dirty="0">
              <a:latin typeface="+mj-lt"/>
            </a:endParaRPr>
          </a:p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r>
              <a:rPr lang="pl-PL" sz="2100" b="1" dirty="0">
                <a:solidFill>
                  <a:srgbClr val="262626"/>
                </a:solidFill>
                <a:latin typeface="+mj-lt"/>
              </a:rPr>
              <a:t>Przasnysz, </a:t>
            </a:r>
            <a:r>
              <a:rPr lang="pl-PL" sz="2100" b="1" dirty="0" smtClean="0">
                <a:solidFill>
                  <a:schemeClr val="tx1"/>
                </a:solidFill>
                <a:latin typeface="+mj-lt"/>
              </a:rPr>
              <a:t>Wiosna z pandemią. </a:t>
            </a:r>
            <a:r>
              <a:rPr lang="pl-PL" sz="2100" b="1" smtClean="0">
                <a:solidFill>
                  <a:srgbClr val="262626"/>
                </a:solidFill>
                <a:latin typeface="+mj-lt"/>
              </a:rPr>
              <a:t>2020r.</a:t>
            </a:r>
            <a:endParaRPr lang="en-GB" sz="2100" b="1" dirty="0">
              <a:solidFill>
                <a:srgbClr val="262626"/>
              </a:solidFill>
              <a:latin typeface="+mj-lt"/>
            </a:endParaRPr>
          </a:p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0" y="188913"/>
          <a:ext cx="2663825" cy="259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85" r:id="rId6" imgW="1865880" imgH="1865880" progId="">
                  <p:embed/>
                </p:oleObj>
              </mc:Choice>
              <mc:Fallback>
                <p:oleObj r:id="rId6" imgW="1865880" imgH="1865880" progId="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913"/>
                        <a:ext cx="2663825" cy="2595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ensound-cute">
            <a:hlinkClick r:id="" action="ppaction://media"/>
            <a:extLst>
              <a:ext uri="{FF2B5EF4-FFF2-40B4-BE49-F238E27FC236}">
                <a16:creationId xmlns:a16="http://schemas.microsoft.com/office/drawing/2014/main" xmlns="" id="{C564B60C-DC7D-4E02-B0AB-150E7871FA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0" y="6425405"/>
            <a:ext cx="487363" cy="48736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66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Michał Brykała</a:t>
            </a: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Wolontariusz </a:t>
            </a: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Roku </a:t>
            </a:r>
            <a:r>
              <a:rPr lang="pl-PL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2019</a:t>
            </a: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 Szkoły Podstawowej nr 2 im. Henryka Sienkiewicza </a:t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w Przasnyszu</a:t>
            </a:r>
            <a:endParaRPr lang="pl-PL" sz="2000" dirty="0">
              <a:latin typeface="Bahnschrift" panose="020B0502040204020203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691336"/>
            <a:ext cx="3528392" cy="5008557"/>
          </a:xfrm>
          <a:prstGeom prst="roundRect">
            <a:avLst>
              <a:gd name="adj" fmla="val 16667"/>
            </a:avLst>
          </a:prstGeom>
          <a:ln w="5715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1391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417638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Dominika </a:t>
            </a:r>
            <a:r>
              <a:rPr lang="pl-PL" sz="28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Kościesza</a:t>
            </a:r>
            <a:r>
              <a:rPr lang="pl-PL" sz="2800" i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2800" i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Wolontariusz  Szkoły Podstawowej nr 3 w Przasnyszu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9813" y="2048272"/>
            <a:ext cx="4524375" cy="3393281"/>
          </a:xfrm>
          <a:prstGeom prst="roundRect">
            <a:avLst>
              <a:gd name="adj" fmla="val 16667"/>
            </a:avLst>
          </a:prstGeom>
          <a:ln w="5715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672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0"/>
            <a:ext cx="8291264" cy="1196752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Aneta Barbara Abramczyk</a:t>
            </a:r>
            <a:r>
              <a:rPr lang="pl-PL" sz="2800" dirty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pl-PL" sz="28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Wolontariusz  Filii nr </a:t>
            </a:r>
            <a:r>
              <a:rPr lang="pl-PL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1</a:t>
            </a:r>
            <a:br>
              <a:rPr lang="pl-PL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Miejskiej Biblioteki Publicznej </a:t>
            </a:r>
            <a:r>
              <a:rPr lang="pl-PL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w </a:t>
            </a: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Przasnyszu</a:t>
            </a:r>
            <a:endParaRPr lang="pl-PL" sz="2000" dirty="0">
              <a:latin typeface="Bahnschrift" panose="020B0502040204020203" pitchFamily="34" charset="0"/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28800"/>
            <a:ext cx="3672407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251523"/>
            <a:ext cx="3096344" cy="4240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advTm="718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88796"/>
            <a:ext cx="2736304" cy="4864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Krystian Niedziałkowski</a:t>
            </a:r>
            <a:r>
              <a:rPr lang="pl-PL" sz="2000" i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2000" i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Wolontariusz </a:t>
            </a:r>
            <a:r>
              <a:rPr lang="pl-PL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Niepublicznej Szkoły Podstawowej z Oddziałami Przedszkolnymi Realizującej Program Rehabilitacji</a:t>
            </a:r>
            <a:br>
              <a:rPr lang="pl-PL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„Nasza Szkoła”</a:t>
            </a: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pl-PL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w </a:t>
            </a: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Przasnyszu </a:t>
            </a:r>
            <a:endParaRPr lang="pl-PL" sz="2000" dirty="0">
              <a:latin typeface="Bahnschrift" panose="020B0502040204020203" pitchFamily="34" charset="0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907" y="2708920"/>
            <a:ext cx="4266893" cy="2400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424501273"/>
      </p:ext>
    </p:extLst>
  </p:cSld>
  <p:clrMapOvr>
    <a:masterClrMapping/>
  </p:clrMapOvr>
  <p:transition advTm="6515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dirty="0" smtClean="0">
                <a:solidFill>
                  <a:schemeClr val="tx1"/>
                </a:solidFill>
                <a:effectLst/>
                <a:latin typeface="Bahnschrift" panose="020B0502040204020203" pitchFamily="34" charset="0"/>
              </a:rPr>
              <a:t>Renata Dudek</a:t>
            </a:r>
            <a:r>
              <a:rPr lang="pl-PL" sz="1800" i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800" i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Wolontariusz Domu Pomocy Społecznej </a:t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Zgromadzenia Sióstr Miłosierdzia Św. Wincentego a` Paulo </a:t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w Przasnyszu </a:t>
            </a:r>
            <a:endParaRPr lang="pl-PL" sz="2000" dirty="0">
              <a:latin typeface="Bahnschrift" panose="020B0502040204020203" pitchFamily="34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966" y="2716091"/>
            <a:ext cx="4963406" cy="2791915"/>
          </a:xfrm>
          <a:prstGeom prst="roundRect">
            <a:avLst>
              <a:gd name="adj" fmla="val 16667"/>
            </a:avLst>
          </a:prstGeom>
          <a:ln w="5715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1666" y="2633055"/>
            <a:ext cx="5258644" cy="2957986"/>
          </a:xfrm>
          <a:prstGeom prst="roundRect">
            <a:avLst>
              <a:gd name="adj" fmla="val 16667"/>
            </a:avLst>
          </a:prstGeom>
          <a:ln w="57150"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Tm="6515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141763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Weronika Jóźwik, Izabela </a:t>
            </a:r>
            <a:r>
              <a:rPr lang="pl-PL" sz="2800" dirty="0" err="1" smtClean="0">
                <a:solidFill>
                  <a:schemeClr val="tx1"/>
                </a:solidFill>
                <a:latin typeface="Bahnschrift" panose="020B0502040204020203" pitchFamily="34" charset="0"/>
              </a:rPr>
              <a:t>Piotrak</a:t>
            </a:r>
            <a:r>
              <a:rPr lang="pl-PL" sz="28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pl-PL" sz="28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 i Aleksandra Wódkiewicz </a:t>
            </a:r>
            <a:r>
              <a:rPr lang="pl-PL" sz="2400" dirty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pl-PL" sz="24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2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Wolontariuszki </a:t>
            </a:r>
            <a:r>
              <a:rPr lang="pl-PL" sz="2200" dirty="0">
                <a:solidFill>
                  <a:schemeClr val="tx1"/>
                </a:solidFill>
                <a:latin typeface="Bahnschrift" panose="020B0502040204020203" pitchFamily="34" charset="0"/>
              </a:rPr>
              <a:t>Miejskiego Przedszkola nr 1 </a:t>
            </a:r>
            <a:r>
              <a:rPr lang="pl-PL" sz="22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pl-PL" sz="2200" dirty="0" smtClean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2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im. Marii Kownackiej w </a:t>
            </a:r>
            <a:r>
              <a:rPr lang="pl-PL" sz="2200" dirty="0">
                <a:solidFill>
                  <a:schemeClr val="tx1"/>
                </a:solidFill>
                <a:latin typeface="Bahnschrift" panose="020B0502040204020203" pitchFamily="34" charset="0"/>
              </a:rPr>
              <a:t>Przasnyszu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529" y="2492896"/>
            <a:ext cx="3394471" cy="4525962"/>
          </a:xfrm>
          <a:prstGeom prst="roundRect">
            <a:avLst>
              <a:gd name="adj" fmla="val 16667"/>
            </a:avLst>
          </a:prstGeom>
          <a:ln w="57150">
            <a:solidFill>
              <a:srgbClr val="92D05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41402"/>
            <a:ext cx="4038600" cy="3028950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710" y="1564521"/>
            <a:ext cx="2939819" cy="2204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9786948"/>
      </p:ext>
    </p:extLst>
  </p:cSld>
  <p:clrMapOvr>
    <a:masterClrMapping/>
  </p:clrMapOvr>
  <p:transition advTm="22141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hangingPunct="0"/>
            <a:r>
              <a:rPr lang="pl-PL" sz="3100" dirty="0">
                <a:solidFill>
                  <a:schemeClr val="tx1"/>
                </a:solidFill>
                <a:latin typeface="Bahnschrift" panose="020B0502040204020203" pitchFamily="34" charset="0"/>
              </a:rPr>
              <a:t>Patrycja </a:t>
            </a:r>
            <a:r>
              <a:rPr lang="pl-PL" sz="3100" dirty="0" err="1">
                <a:solidFill>
                  <a:schemeClr val="tx1"/>
                </a:solidFill>
                <a:latin typeface="Bahnschrift" panose="020B0502040204020203" pitchFamily="34" charset="0"/>
              </a:rPr>
              <a:t>Bulicka</a:t>
            </a:r>
            <a:r>
              <a:rPr lang="pl-PL" sz="3100" i="1" dirty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pl-PL" sz="3100" i="1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200" dirty="0">
                <a:solidFill>
                  <a:schemeClr val="tx1"/>
                </a:solidFill>
                <a:latin typeface="Bahnschrift" panose="020B0502040204020203" pitchFamily="34" charset="0"/>
              </a:rPr>
              <a:t>Wolontariusz Miejskiej Biblioteki Publicznej </a:t>
            </a:r>
            <a:br>
              <a:rPr lang="pl-PL" sz="22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200" dirty="0">
                <a:solidFill>
                  <a:schemeClr val="tx1"/>
                </a:solidFill>
                <a:latin typeface="Bahnschrift" panose="020B0502040204020203" pitchFamily="34" charset="0"/>
              </a:rPr>
              <a:t>im. Zofii Nałkowskiej w Przasnyszu</a:t>
            </a:r>
            <a:r>
              <a:rPr lang="pl-PL" sz="2400" dirty="0">
                <a:latin typeface="Bahnschrift" panose="020B0502040204020203" pitchFamily="34" charset="0"/>
              </a:rPr>
              <a:t/>
            </a:r>
            <a:br>
              <a:rPr lang="pl-PL" sz="2400" dirty="0">
                <a:latin typeface="Bahnschrift" panose="020B0502040204020203" pitchFamily="34" charset="0"/>
              </a:rPr>
            </a:br>
            <a:endParaRPr lang="pl-PL" sz="2400" dirty="0">
              <a:latin typeface="Bahnschrift" panose="020B0502040204020203" pitchFamily="34" charset="0"/>
            </a:endParaRPr>
          </a:p>
        </p:txBody>
      </p:sp>
      <p:pic>
        <p:nvPicPr>
          <p:cNvPr id="4" name="Symbol zastępczy zawartości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692" y="1844824"/>
            <a:ext cx="4049528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9" y="2237988"/>
            <a:ext cx="5044399" cy="3783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advTm="114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5534</TotalTime>
  <Words>114</Words>
  <Application>Microsoft Office PowerPoint</Application>
  <PresentationFormat>Pokaz na ekranie (4:3)</PresentationFormat>
  <Paragraphs>42</Paragraphs>
  <Slides>20</Slides>
  <Notes>6</Notes>
  <HiddenSlides>0</HiddenSlides>
  <MMClips>2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Hol</vt:lpstr>
      <vt:lpstr>   Miejski Ośrodek  Pomocy Społecznej  w Przasnyszu WOLONTARIUSZ ROKU 2019</vt:lpstr>
      <vt:lpstr>Zuzanna Wiśniewska Wolontariusz Roku 2019  Szkoły Podstawowej nr 1 z Oddziałami Integracyjnymi  im. Kawalerów Orderu Uśmiechu w Przasnyszu </vt:lpstr>
      <vt:lpstr>Michał Brykała Wolontariusz Roku 2019  Szkoły Podstawowej nr 2 im. Henryka Sienkiewicza  w Przasnyszu</vt:lpstr>
      <vt:lpstr>Dominika Kościesza Wolontariusz  Szkoły Podstawowej nr 3 w Przasnyszu</vt:lpstr>
      <vt:lpstr>Aneta Barbara Abramczyk Wolontariusz  Filii nr 1  Miejskiej Biblioteki Publicznej w Przasnyszu</vt:lpstr>
      <vt:lpstr>Krystian Niedziałkowski Wolontariusz Niepublicznej Szkoły Podstawowej z Oddziałami Przedszkolnymi Realizującej Program Rehabilitacji  „Nasza Szkoła” w Przasnyszu </vt:lpstr>
      <vt:lpstr>Renata Dudek Wolontariusz Domu Pomocy Społecznej  Zgromadzenia Sióstr Miłosierdzia Św. Wincentego a` Paulo  w Przasnyszu </vt:lpstr>
      <vt:lpstr>Weronika Jóźwik, Izabela Piotrak  i Aleksandra Wódkiewicz  Wolontariuszki Miejskiego Przedszkola nr 1  im. Marii Kownackiej w Przasnyszu</vt:lpstr>
      <vt:lpstr>Patrycja Bulicka Wolontariusz Miejskiej Biblioteki Publicznej  im. Zofii Nałkowskiej w Przasnyszu </vt:lpstr>
      <vt:lpstr>Weronika Dudek  Wolontariusz Parafialno – Uczniowskiego  Klubu Sportowego „Emmanuel” w Przasnyszu</vt:lpstr>
      <vt:lpstr>Damian Kowalski  Wolontariusz Środowiskowego Domu Samopomocy w Przasnyszu </vt:lpstr>
      <vt:lpstr>Martyna Miecznikowska  Wolontariusz Szkoły Podstawowej nr 2   im. H.Sienkiewicza w Przasnyszu </vt:lpstr>
      <vt:lpstr>Zuzanna Guzowicz i Julia Milewska Wolontariuszki  Szkoły Podstawowej nr 3 w Przasnyszu</vt:lpstr>
      <vt:lpstr> Magdalena Goździewska i Zuzanna Goździewska Wolontariuszki  Szkoły Podstawowej nr 1  im. Kawalerów Orderu Uśmiechu   z Oddziałami Integracyjnymi  w Przasnyszu</vt:lpstr>
      <vt:lpstr>Wiktoria Roman Wolontariusz Szkoły Podstawowej Specjalnej  z Oddziałami Przedszkolnymi „JESTEM” w Przasnyszu</vt:lpstr>
      <vt:lpstr>Patryk Budnicki Wolontariusz pomagający osobie niepełnosprawnej w rodzinnym domu w Przasnyszu </vt:lpstr>
      <vt:lpstr>Kaja Katarzyna Kaczyńska  Wolontariusz wyróżniający się w wolontariacie akcyjnym </vt:lpstr>
      <vt:lpstr>Urszula Hanna Bojarska Wolontariusz z najdłuższym stażem wolontarystycznym</vt:lpstr>
      <vt:lpstr>Wojciech Długokęcki Wolontariusz działający w Ośrodku Pomocy Kryzysowej </vt:lpstr>
      <vt:lpstr>Miejski Ośrodek  Pomocy Społecznej  w Przasnyszu  WOLONTARIUSZ ROKU 2019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WOLONTARIUSZ ROKU 2016</dc:title>
  <dc:creator>N</dc:creator>
  <cp:lastModifiedBy>Ja</cp:lastModifiedBy>
  <cp:revision>933</cp:revision>
  <dcterms:created xsi:type="dcterms:W3CDTF">2017-01-31T12:32:14Z</dcterms:created>
  <dcterms:modified xsi:type="dcterms:W3CDTF">2020-06-16T13:54:36Z</dcterms:modified>
</cp:coreProperties>
</file>